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0"/>
  </p:notesMasterIdLst>
  <p:sldIdLst>
    <p:sldId id="898" r:id="rId4"/>
    <p:sldId id="259" r:id="rId5"/>
    <p:sldId id="260" r:id="rId6"/>
    <p:sldId id="262" r:id="rId7"/>
    <p:sldId id="755" r:id="rId8"/>
    <p:sldId id="909" r:id="rId9"/>
    <p:sldId id="1160" r:id="rId10"/>
    <p:sldId id="1164" r:id="rId11"/>
    <p:sldId id="1161" r:id="rId12"/>
    <p:sldId id="1162" r:id="rId13"/>
    <p:sldId id="1163" r:id="rId14"/>
    <p:sldId id="1177" r:id="rId15"/>
    <p:sldId id="1141" r:id="rId16"/>
    <p:sldId id="1166" r:id="rId17"/>
    <p:sldId id="1123" r:id="rId18"/>
    <p:sldId id="1167" r:id="rId19"/>
    <p:sldId id="1178" r:id="rId20"/>
    <p:sldId id="1179" r:id="rId21"/>
    <p:sldId id="1170" r:id="rId22"/>
    <p:sldId id="1180" r:id="rId23"/>
    <p:sldId id="1181" r:id="rId24"/>
    <p:sldId id="1182" r:id="rId25"/>
    <p:sldId id="1183" r:id="rId26"/>
    <p:sldId id="1184" r:id="rId27"/>
    <p:sldId id="1185" r:id="rId28"/>
    <p:sldId id="1186" r:id="rId29"/>
    <p:sldId id="1187" r:id="rId30"/>
    <p:sldId id="1188" r:id="rId31"/>
    <p:sldId id="1189" r:id="rId32"/>
    <p:sldId id="1190" r:id="rId33"/>
    <p:sldId id="1191" r:id="rId34"/>
    <p:sldId id="1165" r:id="rId35"/>
    <p:sldId id="1124" r:id="rId36"/>
    <p:sldId id="1077" r:id="rId37"/>
    <p:sldId id="407" r:id="rId38"/>
    <p:sldId id="417" r:id="rId39"/>
    <p:sldId id="281" r:id="rId40"/>
    <p:sldId id="950" r:id="rId41"/>
    <p:sldId id="276" r:id="rId42"/>
    <p:sldId id="277" r:id="rId43"/>
    <p:sldId id="278" r:id="rId44"/>
    <p:sldId id="1192" r:id="rId45"/>
    <p:sldId id="1193" r:id="rId46"/>
    <p:sldId id="1194" r:id="rId47"/>
    <p:sldId id="283" r:id="rId48"/>
    <p:sldId id="284" r:id="rId49"/>
    <p:sldId id="309" r:id="rId50"/>
    <p:sldId id="310" r:id="rId51"/>
    <p:sldId id="961" r:id="rId52"/>
    <p:sldId id="962" r:id="rId53"/>
    <p:sldId id="976" r:id="rId54"/>
    <p:sldId id="977" r:id="rId55"/>
    <p:sldId id="978" r:id="rId56"/>
    <p:sldId id="31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F84032"/>
    <a:srgbClr val="EFF8BA"/>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94676" autoAdjust="0"/>
  </p:normalViewPr>
  <p:slideViewPr>
    <p:cSldViewPr>
      <p:cViewPr varScale="1">
        <p:scale>
          <a:sx n="114" d="100"/>
          <a:sy n="114" d="100"/>
        </p:scale>
        <p:origin x="1542" y="11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10/5/2023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5/10/2023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40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242796"/>
            <a:ext cx="6934200" cy="2800767"/>
          </a:xfrm>
          <a:prstGeom prst="rect">
            <a:avLst/>
          </a:prstGeom>
        </p:spPr>
        <p:txBody>
          <a:bodyPr wrap="square">
            <a:spAutoFit/>
          </a:bodyPr>
          <a:lstStyle/>
          <a:p>
            <a:pPr algn="ctr"/>
            <a:r>
              <a:rPr lang="fi-FI"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BERAMAL DENGAN SUNNAH TANDA KETAATAN</a:t>
            </a:r>
          </a:p>
          <a:p>
            <a:pPr algn="ctr"/>
            <a:r>
              <a:rPr lang="fi-FI"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DAN KEPATUHAN</a:t>
            </a:r>
          </a:p>
        </p:txBody>
      </p:sp>
      <p:sp>
        <p:nvSpPr>
          <p:cNvPr id="3" name="Rectangle 2">
            <a:extLst>
              <a:ext uri="{FF2B5EF4-FFF2-40B4-BE49-F238E27FC236}">
                <a16:creationId xmlns:a16="http://schemas.microsoft.com/office/drawing/2014/main"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20 Rabiul Awal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6 </a:t>
            </a:r>
            <a:r>
              <a:rPr lang="en-US" sz="2400" b="1" dirty="0" err="1">
                <a:solidFill>
                  <a:srgbClr val="FFFF00"/>
                </a:solidFill>
                <a:effectLst>
                  <a:glow rad="139700">
                    <a:schemeClr val="tx1">
                      <a:alpha val="40000"/>
                    </a:schemeClr>
                  </a:glow>
                  <a:outerShdw dist="38100" dir="2700000" algn="tl">
                    <a:srgbClr val="000000">
                      <a:alpha val="94000"/>
                    </a:srgbClr>
                  </a:outerShdw>
                </a:effectLst>
              </a:rPr>
              <a:t>Oktober</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7000" r="-17000" b="-5000"/>
          </a:stretch>
        </a:blipFill>
        <a:effectLst/>
      </p:bgPr>
    </p:bg>
    <p:spTree>
      <p:nvGrpSpPr>
        <p:cNvPr id="1" name=""/>
        <p:cNvGrpSpPr/>
        <p:nvPr/>
      </p:nvGrpSpPr>
      <p:grpSpPr>
        <a:xfrm>
          <a:off x="0" y="0"/>
          <a:ext cx="0" cy="0"/>
          <a:chOff x="0" y="0"/>
          <a:chExt cx="0" cy="0"/>
        </a:xfrm>
      </p:grpSpPr>
      <p:sp>
        <p:nvSpPr>
          <p:cNvPr id="6" name="Down Arrow 5"/>
          <p:cNvSpPr/>
          <p:nvPr/>
        </p:nvSpPr>
        <p:spPr>
          <a:xfrm rot="16200000">
            <a:off x="4184421" y="-1201154"/>
            <a:ext cx="775157" cy="9144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029200" y="569495"/>
            <a:ext cx="3276600" cy="5602705"/>
          </a:xfrm>
          <a:prstGeom prst="rect">
            <a:avLst/>
          </a:prstGeom>
          <a:solidFill>
            <a:schemeClr val="accent4">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Mengikuti segala perintah dan sunnah Nabi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SAW.</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762000" y="569494"/>
            <a:ext cx="3276600" cy="5602705"/>
          </a:xfrm>
          <a:prstGeom prst="rect">
            <a:avLst/>
          </a:prstGeom>
          <a:solidFill>
            <a:schemeClr val="accent4">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Kecintaan kepada Allah SWT</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seharusnya dizahirkan dengan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6648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914400" y="2694071"/>
            <a:ext cx="7658100" cy="3733800"/>
          </a:xfrm>
          <a:prstGeom prst="rect">
            <a:avLst/>
          </a:prstGeom>
          <a:solidFill>
            <a:schemeClr val="accent4">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it</a:t>
            </a:r>
            <a:r>
              <a:rPr lang="en-US"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iba’ yakni MENGIKUTI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JEJAK LANGKAH DAN PERINTAH NABI secara menyeluruh dan tidak memilih-milih</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 yang disukai dan mengikut kehendak hawa nafsu semata-mata.</a:t>
            </a:r>
          </a:p>
        </p:txBody>
      </p:sp>
      <p:sp>
        <p:nvSpPr>
          <p:cNvPr id="2" name="Bent-Up Arrow 1"/>
          <p:cNvSpPr/>
          <p:nvPr/>
        </p:nvSpPr>
        <p:spPr>
          <a:xfrm flipV="1">
            <a:off x="0" y="1709487"/>
            <a:ext cx="6934200" cy="1088858"/>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914400" y="381000"/>
            <a:ext cx="4692787" cy="1872916"/>
          </a:xfrm>
          <a:prstGeom prst="rect">
            <a:avLst/>
          </a:prstGeom>
          <a:solidFill>
            <a:schemeClr val="accent4">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Bukti utama tanda kita beriman adalah</a:t>
            </a:r>
          </a:p>
        </p:txBody>
      </p:sp>
    </p:spTree>
    <p:extLst>
      <p:ext uri="{BB962C8B-B14F-4D97-AF65-F5344CB8AC3E}">
        <p14:creationId xmlns:p14="http://schemas.microsoft.com/office/powerpoint/2010/main" val="400409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id="{B99F7B4E-83DC-BDF3-5F5E-501ED07D7196}"/>
              </a:ext>
            </a:extLst>
          </p:cNvPr>
          <p:cNvSpPr/>
          <p:nvPr/>
        </p:nvSpPr>
        <p:spPr>
          <a:xfrm>
            <a:off x="304800" y="167035"/>
            <a:ext cx="8583482" cy="10521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 SWT telah merakamkan </a:t>
            </a:r>
          </a:p>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surah Al-Nisa’ ayat 80 :</a:t>
            </a:r>
          </a:p>
        </p:txBody>
      </p:sp>
      <p:sp>
        <p:nvSpPr>
          <p:cNvPr id="2" name="Rectangle 1"/>
          <p:cNvSpPr/>
          <p:nvPr/>
        </p:nvSpPr>
        <p:spPr>
          <a:xfrm>
            <a:off x="498341" y="1621447"/>
            <a:ext cx="8147319" cy="1938992"/>
          </a:xfrm>
          <a:prstGeom prst="rect">
            <a:avLst/>
          </a:prstGeom>
        </p:spPr>
        <p:txBody>
          <a:bodyPr wrap="square">
            <a:spAutoFit/>
          </a:bodyPr>
          <a:lstStyle/>
          <a:p>
            <a:pPr lvl="0" algn="ctr"/>
            <a:endParaRPr lang="ar-SA" sz="6000" b="1" dirty="0">
              <a:solidFill>
                <a:prstClr val="black"/>
              </a:solidFill>
              <a:latin typeface="Traditional Arabic" panose="02020603050405020304" pitchFamily="18" charset="-78"/>
              <a:cs typeface="Traditional Arabic" panose="02020603050405020304" pitchFamily="18" charset="-78"/>
            </a:endParaRPr>
          </a:p>
          <a:p>
            <a:pPr lvl="0" algn="ctr"/>
            <a:endParaRPr lang="ar-SA" sz="6000" b="1" dirty="0">
              <a:solidFill>
                <a:prstClr val="black"/>
              </a:solidFill>
              <a:latin typeface="Traditional Arabic" panose="02020603050405020304" pitchFamily="18" charset="-78"/>
              <a:cs typeface="Traditional Arabic" panose="02020603050405020304" pitchFamily="18" charset="-78"/>
            </a:endParaRPr>
          </a:p>
        </p:txBody>
      </p:sp>
      <p:sp>
        <p:nvSpPr>
          <p:cNvPr id="7" name="Rectangle 6"/>
          <p:cNvSpPr/>
          <p:nvPr/>
        </p:nvSpPr>
        <p:spPr>
          <a:xfrm>
            <a:off x="317383" y="4013309"/>
            <a:ext cx="8558940" cy="2677656"/>
          </a:xfrm>
          <a:prstGeom prst="rect">
            <a:avLst/>
          </a:prstGeom>
        </p:spPr>
        <p:txBody>
          <a:bodyPr wrap="square">
            <a:spAutoFit/>
          </a:bodyPr>
          <a:lstStyle/>
          <a:p>
            <a:pPr algn="just"/>
            <a:r>
              <a:rPr lang="ms-MY" sz="2800" b="1" dirty="0"/>
              <a:t>Maksudnya : </a:t>
            </a:r>
            <a:r>
              <a:rPr lang="ms-MY" sz="2800" b="1" dirty="0">
                <a:solidFill>
                  <a:srgbClr val="FF0000"/>
                </a:solidFill>
              </a:rPr>
              <a:t>Sesiapa yang taat kepada Rasulullah, maka sesungguhnya ia telah taat kepada Allah; dan sesiapa yang berpaling ingkar, maka (janganlah engkau berdukacita wahai Muhammad), kerana Kami tidak mengutusmu untuk menjadi pengawal (yang memelihara mereka dari melakukan kesalahan).</a:t>
            </a:r>
          </a:p>
        </p:txBody>
      </p:sp>
      <p:pic>
        <p:nvPicPr>
          <p:cNvPr id="9" name="Picture 8">
            <a:extLst>
              <a:ext uri="{FF2B5EF4-FFF2-40B4-BE49-F238E27FC236}">
                <a16:creationId xmlns:a16="http://schemas.microsoft.com/office/drawing/2014/main" id="{E44890E0-9027-4DB2-8C1A-246E18047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1" y="1292782"/>
            <a:ext cx="9144000" cy="3103817"/>
          </a:xfrm>
          <a:prstGeom prst="rect">
            <a:avLst/>
          </a:prstGeom>
        </p:spPr>
      </p:pic>
    </p:spTree>
    <p:extLst>
      <p:ext uri="{BB962C8B-B14F-4D97-AF65-F5344CB8AC3E}">
        <p14:creationId xmlns:p14="http://schemas.microsoft.com/office/powerpoint/2010/main" val="46435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0000" r="-10000"/>
          </a:stretch>
        </a:blipFill>
        <a:effectLst/>
      </p:bgPr>
    </p:bg>
    <p:spTree>
      <p:nvGrpSpPr>
        <p:cNvPr id="1" name=""/>
        <p:cNvGrpSpPr/>
        <p:nvPr/>
      </p:nvGrpSpPr>
      <p:grpSpPr>
        <a:xfrm>
          <a:off x="0" y="0"/>
          <a:ext cx="0" cy="0"/>
          <a:chOff x="0" y="0"/>
          <a:chExt cx="0" cy="0"/>
        </a:xfrm>
      </p:grpSpPr>
      <p:sp>
        <p:nvSpPr>
          <p:cNvPr id="11" name="Down Arrow 10"/>
          <p:cNvSpPr/>
          <p:nvPr/>
        </p:nvSpPr>
        <p:spPr>
          <a:xfrm rot="5400000" flipH="1">
            <a:off x="1340519" y="3089779"/>
            <a:ext cx="820153" cy="3429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6200000">
            <a:off x="3460521" y="-1936521"/>
            <a:ext cx="775157" cy="7696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531395" y="2743972"/>
            <a:ext cx="4572000" cy="3871499"/>
          </a:xfrm>
          <a:prstGeom prst="roundRect">
            <a:avLst/>
          </a:prstGeom>
          <a:gradFill>
            <a:gsLst>
              <a:gs pos="90000">
                <a:srgbClr val="FF9393"/>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contoh, </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diwajibkan</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mendirikan solat lima waktu berdasarkan perintah Allah dalam al-Quran. </a:t>
            </a:r>
          </a:p>
        </p:txBody>
      </p:sp>
      <p:sp>
        <p:nvSpPr>
          <p:cNvPr id="5" name="Bent-Up Arrow 4"/>
          <p:cNvSpPr/>
          <p:nvPr/>
        </p:nvSpPr>
        <p:spPr>
          <a:xfrm rot="16200000" flipH="1">
            <a:off x="4705016" y="3058030"/>
            <a:ext cx="2590800" cy="172185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4495800" y="304800"/>
            <a:ext cx="4267200" cy="3581400"/>
          </a:xfrm>
          <a:prstGeom prst="round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tidak dikira beriman sekadar mengaku mentaati perintah Allah namun enggan ittiba’ dengan ajaran Rasulullah SAW.</a:t>
            </a:r>
          </a:p>
        </p:txBody>
      </p:sp>
    </p:spTree>
    <p:extLst>
      <p:ext uri="{BB962C8B-B14F-4D97-AF65-F5344CB8AC3E}">
        <p14:creationId xmlns:p14="http://schemas.microsoft.com/office/powerpoint/2010/main" val="232503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0000" r="-10000"/>
          </a:stretch>
        </a:blipFill>
        <a:effectLst/>
      </p:bgPr>
    </p:bg>
    <p:spTree>
      <p:nvGrpSpPr>
        <p:cNvPr id="1" name=""/>
        <p:cNvGrpSpPr/>
        <p:nvPr/>
      </p:nvGrpSpPr>
      <p:grpSpPr>
        <a:xfrm>
          <a:off x="0" y="0"/>
          <a:ext cx="0" cy="0"/>
          <a:chOff x="0" y="0"/>
          <a:chExt cx="0" cy="0"/>
        </a:xfrm>
      </p:grpSpPr>
      <p:sp>
        <p:nvSpPr>
          <p:cNvPr id="2" name="Circular Arrow 1"/>
          <p:cNvSpPr/>
          <p:nvPr/>
        </p:nvSpPr>
        <p:spPr>
          <a:xfrm rot="5400000" flipV="1">
            <a:off x="166175" y="1327786"/>
            <a:ext cx="2996385" cy="3561347"/>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457200" y="457198"/>
            <a:ext cx="7467600" cy="2514601"/>
          </a:xfrm>
          <a:prstGeom prst="round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perincian dan tatacara melaksanakan ibadat solat hanya ditunjukkan</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oleh Nabi SAW berdasarkan hadis baginda.</a:t>
            </a: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1664368" y="3200400"/>
            <a:ext cx="7251032" cy="3429000"/>
          </a:xfrm>
          <a:prstGeom prst="roundRect">
            <a:avLst/>
          </a:prstGeom>
          <a:gradFill>
            <a:gsLst>
              <a:gs pos="90000">
                <a:srgbClr val="FF9393"/>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Begitu juga dengan ibadat dan</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semua cara hidup yang lain diperinci dan ditunjukkan dengan ketauladanan</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Nabi yang diriwayatkan melalui sunnah Nabi SAW.</a:t>
            </a:r>
          </a:p>
        </p:txBody>
      </p:sp>
    </p:spTree>
    <p:extLst>
      <p:ext uri="{BB962C8B-B14F-4D97-AF65-F5344CB8AC3E}">
        <p14:creationId xmlns:p14="http://schemas.microsoft.com/office/powerpoint/2010/main" val="423493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05063" y="1143000"/>
            <a:ext cx="8305800" cy="9906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mimbar yang mulia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381000" y="2438400"/>
            <a:ext cx="8305800" cy="3124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Saya juga ingin menyeru sidang jumaat untuk</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memahami makna sunnah yang sebenar. </a:t>
            </a:r>
          </a:p>
        </p:txBody>
      </p:sp>
    </p:spTree>
    <p:extLst>
      <p:ext uri="{BB962C8B-B14F-4D97-AF65-F5344CB8AC3E}">
        <p14:creationId xmlns:p14="http://schemas.microsoft.com/office/powerpoint/2010/main" val="339570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271337" y="609600"/>
            <a:ext cx="6629400" cy="1600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SUNNAH</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33137" y="2667000"/>
            <a:ext cx="8305800" cy="32004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Perkara yang disandarkan kepada Nabi SAW daripada perkataan, perbuatan dan taqrir (perakuan) baginda SAW.</a:t>
            </a:r>
          </a:p>
        </p:txBody>
      </p:sp>
    </p:spTree>
    <p:extLst>
      <p:ext uri="{BB962C8B-B14F-4D97-AF65-F5344CB8AC3E}">
        <p14:creationId xmlns:p14="http://schemas.microsoft.com/office/powerpoint/2010/main" val="146592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271337" y="457200"/>
            <a:ext cx="6629400" cy="1600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Terdapat sebahagian daripada</a:t>
            </a:r>
          </a:p>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yang</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33137" y="2514600"/>
            <a:ext cx="8305800" cy="14478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Hanya memahami sunnah pada aspek hukum tertentu sahaja</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15552" y="4191000"/>
            <a:ext cx="8305800" cy="20574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Sehingga gagal menghayati sunnah sebagai panduan utama dalam kehidupan.</a:t>
            </a:r>
          </a:p>
        </p:txBody>
      </p:sp>
    </p:spTree>
    <p:extLst>
      <p:ext uri="{BB962C8B-B14F-4D97-AF65-F5344CB8AC3E}">
        <p14:creationId xmlns:p14="http://schemas.microsoft.com/office/powerpoint/2010/main" val="355893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271337" y="914400"/>
            <a:ext cx="6629400" cy="1600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kesempatan mulia ini</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33137" y="3048000"/>
            <a:ext cx="8305800" cy="26670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akan menyebut tiga perkara bagaimana</a:t>
            </a:r>
          </a:p>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kita menghayati Sunnah dalam kehidupan.</a:t>
            </a:r>
          </a:p>
        </p:txBody>
      </p:sp>
    </p:spTree>
    <p:extLst>
      <p:ext uri="{BB962C8B-B14F-4D97-AF65-F5344CB8AC3E}">
        <p14:creationId xmlns:p14="http://schemas.microsoft.com/office/powerpoint/2010/main" val="187059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638550" y="1752600"/>
            <a:ext cx="1714500" cy="990600"/>
          </a:xfrm>
          <a:prstGeom prst="star6">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342900" y="3200400"/>
            <a:ext cx="8305800" cy="1411705"/>
          </a:xfrm>
          <a:prstGeom prst="snip2SameRect">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SUNNAH SEBAGAI CERMINAN AKHLAK YANG MULIA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504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304800" y="1008185"/>
            <a:ext cx="8305800" cy="2092569"/>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Ketauladanan Nabi SAW dilihat pada akhlak Baginda yang memberi cerminan</a:t>
            </a:r>
          </a:p>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ketinggian akhlak Islam.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304800" y="3429000"/>
            <a:ext cx="8305800" cy="29718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Perilaku Baginda juga memberi jawapan</a:t>
            </a:r>
          </a:p>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persoalan akhlak dan moral yang berlaku dalam masyarakat, justeru ia</a:t>
            </a:r>
          </a:p>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perlu diamalkan dalam kehidupan.</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1124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71500" y="444786"/>
            <a:ext cx="8077199" cy="952888"/>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a:t>
            </a:r>
          </a:p>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surah Al-Qalam ayat 4;</a:t>
            </a: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33050" y="4260709"/>
            <a:ext cx="8077198" cy="1938992"/>
          </a:xfrm>
          <a:prstGeom prst="rect">
            <a:avLst/>
          </a:prstGeom>
        </p:spPr>
        <p:txBody>
          <a:bodyPr wrap="square">
            <a:spAutoFit/>
          </a:bodyPr>
          <a:lstStyle/>
          <a:p>
            <a:pPr algn="just"/>
            <a:r>
              <a:rPr lang="ms-MY" sz="4000" b="1" dirty="0"/>
              <a:t>Maksudnya: </a:t>
            </a:r>
            <a:r>
              <a:rPr lang="ms-MY" sz="4000" b="1" dirty="0">
                <a:solidFill>
                  <a:srgbClr val="FF0000"/>
                </a:solidFill>
              </a:rPr>
              <a:t>Dan bahawa sesungguhnya engkau (wahai Nabi) mempunyai akhlak yang amat mulia.</a:t>
            </a:r>
            <a:endParaRPr lang="ms-MY" sz="4000" b="1" dirty="0"/>
          </a:p>
        </p:txBody>
      </p:sp>
      <p:pic>
        <p:nvPicPr>
          <p:cNvPr id="8" name="Picture 7">
            <a:extLst>
              <a:ext uri="{FF2B5EF4-FFF2-40B4-BE49-F238E27FC236}">
                <a16:creationId xmlns:a16="http://schemas.microsoft.com/office/drawing/2014/main" id="{B62554BB-6B5C-4082-99B9-5D01E0D0D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48" y="1905000"/>
            <a:ext cx="8077900" cy="1926503"/>
          </a:xfrm>
          <a:prstGeom prst="rect">
            <a:avLst/>
          </a:prstGeom>
        </p:spPr>
      </p:pic>
    </p:spTree>
    <p:extLst>
      <p:ext uri="{BB962C8B-B14F-4D97-AF65-F5344CB8AC3E}">
        <p14:creationId xmlns:p14="http://schemas.microsoft.com/office/powerpoint/2010/main" val="233266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838200" y="685800"/>
            <a:ext cx="7696200" cy="1600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kemuliaan akhlak Baginda ialah sifat merendah diri.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803031" y="2514600"/>
            <a:ext cx="7696200" cy="38100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sentiasa</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memberikan kesempatan kepada sesiapa sahaja yang ingin berjumpa dengan</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TANPA MENGIRA latar belakang, status dan kedudukan.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3543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838200" y="762000"/>
            <a:ext cx="7696200" cy="1981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sifat kerendahan diri baginda tidak pernah merendahkan kedudukannya.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838200" y="3124200"/>
            <a:ext cx="7696200" cy="32004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Bahkan sifat dan akhlak budi pekerti mulia baginda sentiasa mengangkat dan</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memartabat baginda sebagai ikon dan idola sepanjang zaman.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1968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638550" y="1752600"/>
            <a:ext cx="1714500" cy="990600"/>
          </a:xfrm>
          <a:prstGeom prst="star6">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342900" y="3200400"/>
            <a:ext cx="8305800" cy="1411705"/>
          </a:xfrm>
          <a:prstGeom prst="snip2SameRect">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SUNNAH DALAM KETINGGIAN BUDI BAHASA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012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2171700" y="1219200"/>
            <a:ext cx="5029200" cy="12954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kita menyoroti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hadis Nabi SAW</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1295400" y="3124200"/>
            <a:ext cx="6781800" cy="3124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Setiap ungkapan Baginda PENUH HIKMAH, LEMBUT BAHASANYA,</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MENCERCA walaupun terhadap pihak lawan.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4741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71500" y="838200"/>
            <a:ext cx="8229600" cy="18288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menonjolkan</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ketinggian budi bahasa walau dalam apa jua keadaan dan masa.</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571500" y="2971800"/>
            <a:ext cx="8229600" cy="3505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Dalam</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berkomunikasi, Baginda menggunakan kata-kata yang sesuai dengan tahap</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situasi pendengar, serta menjauhi kata-kata yang buruk dan negatif</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455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1600200"/>
            <a:ext cx="8147319" cy="5078313"/>
          </a:xfrm>
          <a:prstGeom prst="rect">
            <a:avLst/>
          </a:prstGeom>
        </p:spPr>
        <p:txBody>
          <a:bodyPr wrap="square">
            <a:spAutoFit/>
          </a:bodyPr>
          <a:lstStyle/>
          <a:p>
            <a:pPr lvl="0" algn="just"/>
            <a:r>
              <a:rPr lang="en-US" sz="3600" b="1" dirty="0">
                <a:ln w="1905"/>
                <a:solidFill>
                  <a:srgbClr val="C00000"/>
                </a:solidFill>
                <a:effectLst>
                  <a:innerShdw blurRad="69850" dist="43180" dir="5400000">
                    <a:srgbClr val="000000">
                      <a:alpha val="65000"/>
                    </a:srgbClr>
                  </a:innerShdw>
                </a:effectLst>
              </a:rPr>
              <a:t>"</a:t>
            </a:r>
            <a:r>
              <a:rPr lang="en-US" sz="3600" b="1" dirty="0" err="1">
                <a:ln w="1905"/>
                <a:solidFill>
                  <a:srgbClr val="C00000"/>
                </a:solidFill>
                <a:effectLst>
                  <a:innerShdw blurRad="69850" dist="43180" dir="5400000">
                    <a:srgbClr val="000000">
                      <a:alpha val="65000"/>
                    </a:srgbClr>
                  </a:innerShdw>
                </a:effectLst>
              </a:rPr>
              <a:t>Barangsiapa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beriman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kepada</a:t>
            </a:r>
            <a:r>
              <a:rPr lang="en-US" sz="3600" b="1" dirty="0">
                <a:ln w="1905"/>
                <a:solidFill>
                  <a:srgbClr val="C00000"/>
                </a:solidFill>
                <a:effectLst>
                  <a:innerShdw blurRad="69850" dist="43180" dir="5400000">
                    <a:srgbClr val="000000">
                      <a:alpha val="65000"/>
                    </a:srgbClr>
                  </a:innerShdw>
                </a:effectLst>
              </a:rPr>
              <a:t> Allah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Akhir</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janganlah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ia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mengganggu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jirannya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barangsiapa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beriman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kepada</a:t>
            </a:r>
            <a:r>
              <a:rPr lang="en-US" sz="3600" b="1" dirty="0">
                <a:ln w="1905"/>
                <a:solidFill>
                  <a:srgbClr val="C00000"/>
                </a:solidFill>
                <a:effectLst>
                  <a:innerShdw blurRad="69850" dist="43180" dir="5400000">
                    <a:srgbClr val="000000">
                      <a:alpha val="65000"/>
                    </a:srgbClr>
                  </a:innerShdw>
                </a:effectLst>
              </a:rPr>
              <a:t> Allah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akhirat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hendaklah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ia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memuliakan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tetamunya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barangsiapa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beriman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kepada</a:t>
            </a:r>
            <a:r>
              <a:rPr lang="en-US" sz="3600" b="1" dirty="0">
                <a:ln w="1905"/>
                <a:solidFill>
                  <a:srgbClr val="C00000"/>
                </a:solidFill>
                <a:effectLst>
                  <a:innerShdw blurRad="69850" dist="43180" dir="5400000">
                    <a:srgbClr val="000000">
                      <a:alpha val="65000"/>
                    </a:srgbClr>
                  </a:innerShdw>
                </a:effectLst>
              </a:rPr>
              <a:t> Allah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akhirat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hendaklah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ia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berkata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baik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atau</a:t>
            </a:r>
            <a:r>
              <a:rPr lang="en-US" sz="3600" b="1" dirty="0">
                <a:ln w="1905"/>
                <a:solidFill>
                  <a:srgbClr val="C00000"/>
                </a:solidFill>
                <a:effectLst>
                  <a:innerShdw blurRad="69850" dist="43180" dir="5400000">
                    <a:srgbClr val="000000">
                      <a:alpha val="65000"/>
                    </a:srgbClr>
                  </a:innerShdw>
                </a:effectLst>
              </a:rPr>
              <a:t> diam.“</a:t>
            </a:r>
          </a:p>
          <a:p>
            <a:pPr lvl="0" algn="just"/>
            <a:endParaRPr lang="en-US" sz="3600" b="1" dirty="0">
              <a:ln w="1905"/>
              <a:solidFill>
                <a:srgbClr val="C00000"/>
              </a:solidFill>
              <a:effectLst>
                <a:innerShdw blurRad="69850" dist="43180" dir="5400000">
                  <a:srgbClr val="000000">
                    <a:alpha val="65000"/>
                  </a:srgbClr>
                </a:innerShdw>
              </a:effectLst>
            </a:endParaRPr>
          </a:p>
          <a:p>
            <a:pPr lvl="0" algn="r"/>
            <a:r>
              <a:rPr lang="en-US" sz="3600" b="1" dirty="0">
                <a:ln w="1905"/>
                <a:effectLst>
                  <a:innerShdw blurRad="69850" dist="43180" dir="5400000">
                    <a:srgbClr val="000000">
                      <a:alpha val="65000"/>
                    </a:srgbClr>
                  </a:innerShdw>
                </a:effectLst>
              </a:rPr>
              <a:t>(HR. Bukhari)</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Seperti maksud hadis baginda;</a:t>
            </a:r>
            <a:endPar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53616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638550" y="1752600"/>
            <a:ext cx="1714500" cy="990600"/>
          </a:xfrm>
          <a:prstGeom prst="star6">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342900" y="3200400"/>
            <a:ext cx="8305800" cy="1411705"/>
          </a:xfrm>
          <a:prstGeom prst="snip2SameRect">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SUNNAH MENDIDIK HATI SANUBARI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2448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71500" y="1219200"/>
            <a:ext cx="8229600" cy="18288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SAW merupakan SURI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TELADAN dalam kesopanan akhlak dan hati budi yang mulia.</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1162050" y="3505200"/>
            <a:ext cx="7048500" cy="26670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Sifat kerendahan</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hati baginda amat terserlah walaupun beliau merupakan utusan dan kekasih</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7240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862322"/>
          </a:xfrm>
          <a:prstGeom prst="rect">
            <a:avLst/>
          </a:prstGeom>
          <a:solidFill>
            <a:schemeClr val="accent2">
              <a:lumMod val="50000"/>
              <a:alpha val="55000"/>
            </a:schemeClr>
          </a:solidFill>
        </p:spPr>
        <p:txBody>
          <a:bodyPr wrap="square">
            <a:spAutoFit/>
          </a:bodyPr>
          <a:lstStyle/>
          <a:p>
            <a:pPr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عَبْدُهُ وَرَسُوْلُهُ،</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نَبِيّ</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بَعدَهُ</a:t>
            </a:r>
            <a:endPar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850" y="3776722"/>
            <a:ext cx="8657492" cy="224676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ar-EG"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Rasul-Nya,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selepasnya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71500" y="1219200"/>
            <a:ext cx="8229600" cy="18288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Apabila mendengar sesuatu perkara yang kurang baik dalam satu majlis,</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1162050" y="3505200"/>
            <a:ext cx="7048500" cy="1981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menegur secara umum bagi menjaga kehormatan individu.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5214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981200" y="0"/>
            <a:ext cx="2971800" cy="990600"/>
          </a:xfrm>
          <a:prstGeom prst="ellipse">
            <a:avLst/>
          </a:prstGeom>
          <a:solidFill>
            <a:schemeClr val="accent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71500" y="990600"/>
            <a:ext cx="8229600" cy="28194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TIDAK SUKA MENDENGAR perihal negatif tentang seseorang, agar Baginda dapat berinteraksi dengan semua orang tanpa buruk sangka.</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1162050" y="4343400"/>
            <a:ext cx="7048500" cy="1981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Bahkan Baginda berpesan agar kita MENJAUHI sifat buruk sangka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6008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4382641"/>
            <a:ext cx="8147319" cy="2308324"/>
          </a:xfrm>
          <a:prstGeom prst="rect">
            <a:avLst/>
          </a:prstGeom>
        </p:spPr>
        <p:txBody>
          <a:bodyPr wrap="square">
            <a:spAutoFit/>
          </a:bodyPr>
          <a:lstStyle/>
          <a:p>
            <a:pPr lvl="0" algn="just"/>
            <a:r>
              <a:rPr kumimoji="0" 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a:rPr>
              <a:t>Maksudnya</a:t>
            </a:r>
            <a:r>
              <a:rPr kumimoji="0" lang="en-US" sz="3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36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3600" b="1" dirty="0">
                <a:ln w="1905"/>
                <a:solidFill>
                  <a:srgbClr val="C00000"/>
                </a:solidFill>
                <a:effectLst>
                  <a:innerShdw blurRad="69850" dist="43180" dir="5400000">
                    <a:srgbClr val="000000">
                      <a:alpha val="65000"/>
                    </a:srgbClr>
                  </a:innerShdw>
                </a:effectLst>
              </a:rPr>
              <a:t>“</a:t>
            </a:r>
            <a:r>
              <a:rPr lang="en-US" sz="3600" b="1" dirty="0" err="1">
                <a:ln w="1905"/>
                <a:solidFill>
                  <a:srgbClr val="C00000"/>
                </a:solidFill>
                <a:effectLst>
                  <a:innerShdw blurRad="69850" dist="43180" dir="5400000">
                    <a:srgbClr val="000000">
                      <a:alpha val="65000"/>
                    </a:srgbClr>
                  </a:innerShdw>
                </a:effectLst>
              </a:rPr>
              <a:t>Jauhilah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prasangka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sebab</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prasangka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adalah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ucapan</a:t>
            </a:r>
            <a:r>
              <a:rPr lang="en-US" sz="3600" b="1" dirty="0">
                <a:ln w="1905"/>
                <a:solidFill>
                  <a:srgbClr val="C00000"/>
                </a:solidFill>
                <a:effectLst>
                  <a:innerShdw blurRad="69850" dist="43180" dir="5400000">
                    <a:srgbClr val="000000">
                      <a:alpha val="65000"/>
                    </a:srgbClr>
                  </a:innerShdw>
                </a:effectLst>
              </a:rPr>
              <a:t> yang</a:t>
            </a:r>
          </a:p>
          <a:p>
            <a:pPr lvl="0" algn="just"/>
            <a:r>
              <a:rPr lang="en-US" sz="3600" b="1" dirty="0">
                <a:ln w="1905"/>
                <a:solidFill>
                  <a:srgbClr val="C00000"/>
                </a:solidFill>
                <a:effectLst>
                  <a:innerShdw blurRad="69850" dist="43180" dir="5400000">
                    <a:srgbClr val="000000">
                      <a:alpha val="65000"/>
                    </a:srgbClr>
                  </a:innerShdw>
                </a:effectLst>
              </a:rPr>
              <a:t>paling </a:t>
            </a:r>
            <a:r>
              <a:rPr lang="en-US" sz="3600" b="1" dirty="0" err="1">
                <a:ln w="1905"/>
                <a:solidFill>
                  <a:srgbClr val="C00000"/>
                </a:solidFill>
                <a:effectLst>
                  <a:innerShdw blurRad="69850" dist="43180" dir="5400000">
                    <a:srgbClr val="000000">
                      <a:alpha val="65000"/>
                    </a:srgbClr>
                  </a:innerShdw>
                </a:effectLst>
              </a:rPr>
              <a:t>dusta</a:t>
            </a:r>
            <a:r>
              <a:rPr lang="en-US" sz="3600" b="1" dirty="0">
                <a:ln w="1905"/>
                <a:solidFill>
                  <a:srgbClr val="C00000"/>
                </a:solidFill>
                <a:effectLst>
                  <a:innerShdw blurRad="69850" dist="43180" dir="5400000">
                    <a:srgbClr val="000000">
                      <a:alpha val="65000"/>
                    </a:srgbClr>
                  </a:innerShdw>
                </a:effectLst>
              </a:rPr>
              <a:t>.”</a:t>
            </a:r>
          </a:p>
          <a:p>
            <a:pPr lvl="0" algn="r"/>
            <a:r>
              <a:rPr lang="en-US" sz="3600" b="1" dirty="0">
                <a:ln w="1905"/>
                <a:effectLst>
                  <a:innerShdw blurRad="69850" dist="43180" dir="5400000">
                    <a:srgbClr val="000000">
                      <a:alpha val="65000"/>
                    </a:srgbClr>
                  </a:innerShdw>
                </a:effectLst>
              </a:rPr>
              <a:t>(</a:t>
            </a:r>
            <a:r>
              <a:rPr lang="en-US" sz="3600" b="1" dirty="0" err="1">
                <a:ln w="1905"/>
                <a:effectLst>
                  <a:innerShdw blurRad="69850" dist="43180" dir="5400000">
                    <a:srgbClr val="000000">
                      <a:alpha val="65000"/>
                    </a:srgbClr>
                  </a:innerShdw>
                </a:effectLst>
              </a:rPr>
              <a:t>Muttafaq</a:t>
            </a:r>
            <a:r>
              <a:rPr lang="en-US" sz="3600" b="1" dirty="0">
                <a:ln w="1905"/>
                <a:effectLst>
                  <a:innerShdw blurRad="69850" dist="43180" dir="5400000">
                    <a:srgbClr val="000000">
                      <a:alpha val="65000"/>
                    </a:srgbClr>
                  </a:innerShdw>
                </a:effectLst>
              </a:rPr>
              <a:t> </a:t>
            </a:r>
            <a:r>
              <a:rPr lang="en-US" sz="3600" b="1" dirty="0" err="1">
                <a:ln w="1905"/>
                <a:effectLst>
                  <a:innerShdw blurRad="69850" dist="43180" dir="5400000">
                    <a:srgbClr val="000000">
                      <a:alpha val="65000"/>
                    </a:srgbClr>
                  </a:innerShdw>
                </a:effectLst>
              </a:rPr>
              <a:t>Alaih</a:t>
            </a:r>
            <a:r>
              <a:rPr lang="en-US" sz="3600" b="1" dirty="0">
                <a:ln w="1905"/>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Melalui hadis yang berbunyi:</a:t>
            </a:r>
          </a:p>
        </p:txBody>
      </p:sp>
      <p:pic>
        <p:nvPicPr>
          <p:cNvPr id="4" name="Picture 3">
            <a:extLst>
              <a:ext uri="{FF2B5EF4-FFF2-40B4-BE49-F238E27FC236}">
                <a16:creationId xmlns:a16="http://schemas.microsoft.com/office/drawing/2014/main" id="{ECA9E5E3-B6F4-40D7-827F-B9FD59185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76" y="1524000"/>
            <a:ext cx="7645047" cy="3353091"/>
          </a:xfrm>
          <a:prstGeom prst="rect">
            <a:avLst/>
          </a:prstGeom>
        </p:spPr>
      </p:pic>
    </p:spTree>
    <p:extLst>
      <p:ext uri="{BB962C8B-B14F-4D97-AF65-F5344CB8AC3E}">
        <p14:creationId xmlns:p14="http://schemas.microsoft.com/office/powerpoint/2010/main" val="164986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1776663" y="596146"/>
            <a:ext cx="5715000" cy="1143000"/>
          </a:xfrm>
          <a:prstGeom prst="roundRect">
            <a:avLst/>
          </a:prstGeom>
          <a:gradFill>
            <a:gsLst>
              <a:gs pos="19000">
                <a:schemeClr val="accent5">
                  <a:lumMod val="50000"/>
                </a:schemeClr>
              </a:gs>
              <a:gs pos="80000">
                <a:schemeClr val="accent5">
                  <a:lumMod val="75000"/>
                </a:schemeClr>
              </a:gs>
              <a:gs pos="100000">
                <a:schemeClr val="accent5">
                  <a:lumMod val="60000"/>
                  <a:lumOff val="40000"/>
                </a:schemeClr>
              </a:gs>
            </a:gsLst>
            <a:lin ang="16200000" scaled="0"/>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Mengakhiri khutbah, marilah sama-sama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id="{A3097165-8E05-6925-6216-11FFD7BA27DA}"/>
              </a:ext>
            </a:extLst>
          </p:cNvPr>
          <p:cNvSpPr/>
          <p:nvPr/>
        </p:nvSpPr>
        <p:spPr>
          <a:xfrm>
            <a:off x="481263" y="2209800"/>
            <a:ext cx="8305800" cy="1526588"/>
          </a:xfrm>
          <a:prstGeom prst="roundRect">
            <a:avLst/>
          </a:prstGeom>
          <a:gradFill>
            <a:gsLst>
              <a:gs pos="19000">
                <a:schemeClr val="accent5">
                  <a:lumMod val="50000"/>
                </a:schemeClr>
              </a:gs>
              <a:gs pos="80000">
                <a:schemeClr val="accent5">
                  <a:lumMod val="75000"/>
                </a:schemeClr>
              </a:gs>
              <a:gs pos="100000">
                <a:schemeClr val="accent5">
                  <a:lumMod val="60000"/>
                  <a:lumOff val="40000"/>
                </a:schemeClr>
              </a:gs>
            </a:gsLst>
            <a:lin ang="16200000" scaled="0"/>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MENCONTOHI SUNNAH NABI SAW</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segenap aspek kehidupan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id="{A3097165-8E05-6925-6216-11FFD7BA27DA}"/>
              </a:ext>
            </a:extLst>
          </p:cNvPr>
          <p:cNvSpPr/>
          <p:nvPr/>
        </p:nvSpPr>
        <p:spPr>
          <a:xfrm>
            <a:off x="510571" y="3962400"/>
            <a:ext cx="8305800" cy="2286000"/>
          </a:xfrm>
          <a:prstGeom prst="roundRect">
            <a:avLst/>
          </a:prstGeom>
          <a:gradFill>
            <a:gsLst>
              <a:gs pos="19000">
                <a:schemeClr val="accent5">
                  <a:lumMod val="50000"/>
                </a:schemeClr>
              </a:gs>
              <a:gs pos="80000">
                <a:schemeClr val="accent5">
                  <a:lumMod val="75000"/>
                </a:schemeClr>
              </a:gs>
              <a:gs pos="100000">
                <a:schemeClr val="accent5">
                  <a:lumMod val="60000"/>
                  <a:lumOff val="40000"/>
                </a:schemeClr>
              </a:gs>
            </a:gsLst>
            <a:lin ang="16200000" scaled="0"/>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menjadikan keperibadian Baginda</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contoh teladan sepanjang zaman.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9345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71500" y="76201"/>
            <a:ext cx="8077199" cy="9144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7839" y="231085"/>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33401" y="3700728"/>
            <a:ext cx="8077198" cy="3000821"/>
          </a:xfrm>
          <a:prstGeom prst="rect">
            <a:avLst/>
          </a:prstGeom>
        </p:spPr>
        <p:txBody>
          <a:bodyPr wrap="square">
            <a:spAutoFit/>
          </a:bodyPr>
          <a:lstStyle/>
          <a:p>
            <a:pPr algn="just"/>
            <a:r>
              <a:rPr lang="ms-MY" sz="2700" b="1" dirty="0"/>
              <a:t>Maksudnya: </a:t>
            </a:r>
            <a:r>
              <a:rPr lang="ms-MY" sz="2700" b="1" dirty="0">
                <a:solidFill>
                  <a:srgbClr val="FF0000"/>
                </a:solidFill>
              </a:rPr>
              <a:t>: Demi sesungguhnya, adalah bagi kamu pada diri Rasulullah itu contoh ikutan yang baik, iaitu bagi orang yang sentiasa mengharapkan (keredaan) Allah dan (balasan baik) hari akhirat, serta ia pula menyebut dan mengingati Allah banyak-banyak (dalam masa susah dan senang)</a:t>
            </a:r>
          </a:p>
          <a:p>
            <a:pPr algn="r"/>
            <a:r>
              <a:rPr lang="ms-MY" sz="2700" b="1" dirty="0"/>
              <a:t>(Surah Al-Ahzab ayat 21)</a:t>
            </a:r>
          </a:p>
        </p:txBody>
      </p:sp>
      <p:pic>
        <p:nvPicPr>
          <p:cNvPr id="8" name="Picture 7">
            <a:extLst>
              <a:ext uri="{FF2B5EF4-FFF2-40B4-BE49-F238E27FC236}">
                <a16:creationId xmlns:a16="http://schemas.microsoft.com/office/drawing/2014/main" id="{00A58B29-C949-4E63-8BC6-B42B57124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45" y="1205797"/>
            <a:ext cx="8449788" cy="251786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id="{D264C080-E49D-40F4-A40C-69AB9FACDC9B}"/>
              </a:ext>
            </a:extLst>
          </p:cNvPr>
          <p:cNvSpPr/>
          <p:nvPr/>
        </p:nvSpPr>
        <p:spPr>
          <a:xfrm>
            <a:off x="280259" y="228600"/>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 hamba-hamba Allah</a:t>
            </a:r>
            <a:endPar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7" name="Snip Diagonal Corner Rectangle 5">
            <a:extLst>
              <a:ext uri="{FF2B5EF4-FFF2-40B4-BE49-F238E27FC236}">
                <a16:creationId xmlns:a16="http://schemas.microsoft.com/office/drawing/2014/main" id="{8F877A9B-5BBC-466B-ABA4-458F48CAD2EA}"/>
              </a:ext>
            </a:extLst>
          </p:cNvPr>
          <p:cNvSpPr/>
          <p:nvPr/>
        </p:nvSpPr>
        <p:spPr>
          <a:xfrm>
            <a:off x="280259" y="1600200"/>
            <a:ext cx="8583482" cy="48768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sv-SE"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lvl="0" algn="ctr"/>
            <a:r>
              <a:rPr lang="sv-SE"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Berbaktilah kepada Allah SWT dan jagalah setiap gerak geri dan tutur kata. Setiap tindakan yang dilakukan dan setiap perkataan  yang diucapkan pasti akan dicatat oleh malaikat. </a:t>
            </a:r>
            <a:endParaRPr kumimoji="0" lang="sv-SE" sz="28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4087209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ECC45910-27BF-4A8E-83D7-096E0063296B}"/>
              </a:ext>
            </a:extLst>
          </p:cNvPr>
          <p:cNvSpPr/>
          <p:nvPr/>
        </p:nvSpPr>
        <p:spPr>
          <a:xfrm>
            <a:off x="280259" y="457200"/>
            <a:ext cx="8583482" cy="6019800"/>
          </a:xfrm>
          <a:prstGeom prst="snip2DiagRect">
            <a:avLst>
              <a:gd name="adj1" fmla="val 44983"/>
              <a:gd name="adj2" fmla="val 44565"/>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a:t>
            </a:r>
            <a:endPar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508137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ECC45910-27BF-4A8E-83D7-096E0063296B}"/>
              </a:ext>
            </a:extLst>
          </p:cNvPr>
          <p:cNvSpPr/>
          <p:nvPr/>
        </p:nvSpPr>
        <p:spPr>
          <a:xfrm>
            <a:off x="280259" y="304800"/>
            <a:ext cx="8583482" cy="6172200"/>
          </a:xfrm>
          <a:prstGeom prst="snip2DiagRect">
            <a:avLst>
              <a:gd name="adj1" fmla="val 41709"/>
              <a:gd name="adj2" fmla="val 4103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Tree>
    <p:extLst>
      <p:ext uri="{BB962C8B-B14F-4D97-AF65-F5344CB8AC3E}">
        <p14:creationId xmlns:p14="http://schemas.microsoft.com/office/powerpoint/2010/main" val="4194959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Khutbah</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20 Rabiul Awal 1445H/ 6 Oktober 2023</a:t>
            </a:r>
          </a:p>
        </p:txBody>
      </p:sp>
      <p:sp>
        <p:nvSpPr>
          <p:cNvPr id="5" name="Rectangle 4">
            <a:extLst>
              <a:ext uri="{FF2B5EF4-FFF2-40B4-BE49-F238E27FC236}">
                <a16:creationId xmlns:a16="http://schemas.microsoft.com/office/drawing/2014/main" id="{8CD769F6-A83E-13AC-E464-A617695A3981}"/>
              </a:ext>
            </a:extLst>
          </p:cNvPr>
          <p:cNvSpPr/>
          <p:nvPr/>
        </p:nvSpPr>
        <p:spPr>
          <a:xfrm>
            <a:off x="952499" y="2609084"/>
            <a:ext cx="7238999" cy="3416320"/>
          </a:xfrm>
          <a:prstGeom prst="rect">
            <a:avLst/>
          </a:prstGeom>
        </p:spPr>
        <p:txBody>
          <a:bodyPr wrap="square">
            <a:spAutoFit/>
          </a:bodyPr>
          <a:lstStyle/>
          <a:p>
            <a:pPr algn="ctr"/>
            <a:r>
              <a:rPr lang="fi-FI"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BERAMAL DENGAN SUNNAH TANDA KETAATAN</a:t>
            </a:r>
          </a:p>
          <a:p>
            <a:pPr algn="ctr"/>
            <a:r>
              <a:rPr lang="fi-FI"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DAN KEPATUHAN</a:t>
            </a:r>
          </a:p>
        </p:txBody>
      </p:sp>
    </p:spTree>
    <p:extLst>
      <p:ext uri="{BB962C8B-B14F-4D97-AF65-F5344CB8AC3E}">
        <p14:creationId xmlns:p14="http://schemas.microsoft.com/office/powerpoint/2010/main" val="595082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a:t>
            </a:r>
            <a:r>
              <a:rPr lang="ar-SA" sz="72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إِلَى صَلَاتِكُمْ</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672642" y="3124200"/>
            <a:ext cx="7924798" cy="3048000"/>
          </a:xfrm>
          <a:prstGeom prst="flowChartProcess">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kita lebih</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memperingati peristiwa KEPUTERAAN NABI MUHAMMAD SAW, insan teragung,</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kekasih Allah yang membawa rahmat ke sekalian alam.</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672642" y="605589"/>
            <a:ext cx="3581401" cy="2518611"/>
          </a:xfrm>
          <a:prstGeom prst="flowChartProcess">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Saban tahun bulan Rabi’ul Awwal merupakan bulan</a:t>
            </a:r>
          </a:p>
        </p:txBody>
      </p:sp>
      <p:sp>
        <p:nvSpPr>
          <p:cNvPr id="2" name="Bent-Up Arrow 1"/>
          <p:cNvSpPr/>
          <p:nvPr/>
        </p:nvSpPr>
        <p:spPr>
          <a:xfrm rot="10800000" flipH="1">
            <a:off x="4255180" y="1371600"/>
            <a:ext cx="3133238" cy="175260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39200" y="6578828"/>
            <a:ext cx="381000" cy="246221"/>
          </a:xfrm>
          <a:prstGeom prst="rect">
            <a:avLst/>
          </a:prstGeom>
          <a:noFill/>
        </p:spPr>
        <p:txBody>
          <a:bodyPr wrap="square" rtlCol="0">
            <a:spAutoFit/>
          </a:bodyPr>
          <a:lstStyle/>
          <a:p>
            <a:r>
              <a:rPr lang="en-US" sz="500" dirty="0">
                <a:solidFill>
                  <a:schemeClr val="bg1"/>
                </a:solidFill>
              </a:rPr>
              <a:t>HO</a:t>
            </a:r>
          </a:p>
          <a:p>
            <a:r>
              <a:rPr lang="en-US" sz="500" dirty="0">
                <a:solidFill>
                  <a:schemeClr val="bg1"/>
                </a:solidFill>
              </a:rPr>
              <a:t>AO</a:t>
            </a:r>
          </a:p>
        </p:txBody>
      </p:sp>
    </p:spTree>
    <p:extLst>
      <p:ext uri="{BB962C8B-B14F-4D97-AF65-F5344CB8AC3E}">
        <p14:creationId xmlns:p14="http://schemas.microsoft.com/office/powerpoint/2010/main" val="427397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0808471C-4130-3D2E-1B60-244917EA6DA8}"/>
              </a:ext>
            </a:extLst>
          </p:cNvPr>
          <p:cNvSpPr/>
          <p:nvPr/>
        </p:nvSpPr>
        <p:spPr>
          <a:xfrm>
            <a:off x="1523998" y="739504"/>
            <a:ext cx="6096000" cy="1349654"/>
          </a:xfrm>
          <a:prstGeom prst="rect">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kita</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memperingati peristiwa ini,</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1523998" y="3657600"/>
            <a:ext cx="6096000" cy="2450534"/>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Janganlah lupa bahawa kita juga mempunyai kewajipan dalam menzahirkan ketaatan kepada Rasulullah SAW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Down Arrow 9"/>
          <p:cNvSpPr/>
          <p:nvPr/>
        </p:nvSpPr>
        <p:spPr>
          <a:xfrm>
            <a:off x="4184419" y="2350952"/>
            <a:ext cx="775157" cy="10448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3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6" name="Rectangle 5"/>
          <p:cNvSpPr/>
          <p:nvPr/>
        </p:nvSpPr>
        <p:spPr>
          <a:xfrm>
            <a:off x="357454" y="3987326"/>
            <a:ext cx="8429093" cy="2554545"/>
          </a:xfrm>
          <a:prstGeom prst="rect">
            <a:avLst/>
          </a:prstGeom>
        </p:spPr>
        <p:txBody>
          <a:bodyPr wrap="square">
            <a:spAutoFit/>
          </a:bodyPr>
          <a:lstStyle/>
          <a:p>
            <a:pPr lvl="0" algn="just"/>
            <a:r>
              <a:rPr lang="en-US" sz="3200" b="1" dirty="0">
                <a:ln w="1905"/>
                <a:effectLst>
                  <a:innerShdw blurRad="69850" dist="43180" dir="5400000">
                    <a:srgbClr val="000000">
                      <a:alpha val="65000"/>
                    </a:srgbClr>
                  </a:innerShdw>
                </a:effectLst>
              </a:rPr>
              <a:t>Maksudnya: </a:t>
            </a:r>
            <a:r>
              <a:rPr lang="en-US" sz="3200" b="1" dirty="0" err="1">
                <a:ln w="1905"/>
                <a:solidFill>
                  <a:srgbClr val="C00000"/>
                </a:solidFill>
                <a:effectLst>
                  <a:innerShdw blurRad="69850" dist="43180" dir="5400000">
                    <a:srgbClr val="000000">
                      <a:alpha val="65000"/>
                    </a:srgbClr>
                  </a:innerShdw>
                </a:effectLst>
              </a:rPr>
              <a:t>Katakanlah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Jika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benar-benar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mencintai</a:t>
            </a:r>
            <a:r>
              <a:rPr lang="en-US" sz="3200" b="1" dirty="0">
                <a:ln w="1905"/>
                <a:solidFill>
                  <a:srgbClr val="C00000"/>
                </a:solidFill>
                <a:effectLst>
                  <a:innerShdw blurRad="69850" dist="43180" dir="5400000">
                    <a:srgbClr val="000000">
                      <a:alpha val="65000"/>
                    </a:srgbClr>
                  </a:innerShdw>
                </a:effectLst>
              </a:rPr>
              <a:t> Allah, </a:t>
            </a:r>
            <a:r>
              <a:rPr lang="en-US" sz="3200" b="1" dirty="0" err="1">
                <a:ln w="1905"/>
                <a:solidFill>
                  <a:srgbClr val="C00000"/>
                </a:solidFill>
                <a:effectLst>
                  <a:innerShdw blurRad="69850" dist="43180" dir="5400000">
                    <a:srgbClr val="000000">
                      <a:alpha val="65000"/>
                    </a:srgbClr>
                  </a:innerShdw>
                </a:effectLst>
              </a:rPr>
              <a:t>ikutilah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Nabi</a:t>
            </a:r>
            <a:r>
              <a:rPr lang="en-US" sz="3200" b="1" dirty="0">
                <a:ln w="1905"/>
                <a:solidFill>
                  <a:srgbClr val="C00000"/>
                </a:solidFill>
                <a:effectLst>
                  <a:innerShdw blurRad="69850" dist="43180" dir="5400000">
                    <a:srgbClr val="000000">
                      <a:alpha val="65000"/>
                    </a:srgbClr>
                  </a:innerShdw>
                </a:effectLst>
              </a:rPr>
              <a:t> Muhammad SAW), </a:t>
            </a:r>
            <a:r>
              <a:rPr lang="en-US" sz="3200" b="1" dirty="0" err="1">
                <a:ln w="1905"/>
                <a:solidFill>
                  <a:srgbClr val="C00000"/>
                </a:solidFill>
                <a:effectLst>
                  <a:innerShdw blurRad="69850" dist="43180" dir="5400000">
                    <a:srgbClr val="000000">
                      <a:alpha val="65000"/>
                    </a:srgbClr>
                  </a:innerShdw>
                </a:effectLst>
              </a:rPr>
              <a:t>nescaya</a:t>
            </a:r>
            <a:r>
              <a:rPr lang="en-US" sz="3200" b="1" dirty="0">
                <a:ln w="1905"/>
                <a:solidFill>
                  <a:srgbClr val="C00000"/>
                </a:solidFill>
                <a:effectLst>
                  <a:innerShdw blurRad="69850" dist="43180" dir="5400000">
                    <a:srgbClr val="000000">
                      <a:alpha val="65000"/>
                    </a:srgbClr>
                  </a:innerShdw>
                </a:effectLst>
              </a:rPr>
              <a:t> Allah </a:t>
            </a:r>
            <a:r>
              <a:rPr lang="en-US" sz="3200" b="1" dirty="0" err="1">
                <a:ln w="1905"/>
                <a:solidFill>
                  <a:srgbClr val="C00000"/>
                </a:solidFill>
                <a:effectLst>
                  <a:innerShdw blurRad="69850" dist="43180" dir="5400000">
                    <a:srgbClr val="000000">
                      <a:alpha val="65000"/>
                    </a:srgbClr>
                  </a:innerShdw>
                </a:effectLst>
              </a:rPr>
              <a:t>mengasihi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endParaRPr lang="en-US" sz="3200" b="1" dirty="0">
              <a:ln w="1905"/>
              <a:solidFill>
                <a:srgbClr val="C00000"/>
              </a:solidFill>
              <a:effectLst>
                <a:innerShdw blurRad="69850" dist="43180" dir="5400000">
                  <a:srgbClr val="000000">
                    <a:alpha val="65000"/>
                  </a:srgbClr>
                </a:innerShdw>
              </a:effectLst>
            </a:endParaRPr>
          </a:p>
          <a:p>
            <a:pPr lvl="0" algn="just"/>
            <a:r>
              <a:rPr lang="en-US" sz="3200" b="1" dirty="0" err="1">
                <a:ln w="1905"/>
                <a:solidFill>
                  <a:srgbClr val="C00000"/>
                </a:solidFill>
                <a:effectLst>
                  <a:innerShdw blurRad="69850" dist="43180" dir="5400000">
                    <a:srgbClr val="000000">
                      <a:alpha val="65000"/>
                    </a:srgbClr>
                  </a:innerShdw>
                </a:effectLst>
              </a:rPr>
              <a:t>mengampuni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dosa-dosamu</a:t>
            </a:r>
            <a:r>
              <a:rPr lang="en-US" sz="3200" b="1" dirty="0">
                <a:ln w="1905"/>
                <a:solidFill>
                  <a:srgbClr val="C00000"/>
                </a:solidFill>
                <a:effectLst>
                  <a:innerShdw blurRad="69850" dist="43180" dir="5400000">
                    <a:srgbClr val="000000">
                      <a:alpha val="65000"/>
                    </a:srgbClr>
                  </a:innerShdw>
                </a:effectLst>
              </a:rPr>
              <a:t>.” Allah </a:t>
            </a:r>
            <a:r>
              <a:rPr lang="en-US" sz="3200" b="1" dirty="0" err="1">
                <a:ln w="1905"/>
                <a:solidFill>
                  <a:srgbClr val="C00000"/>
                </a:solidFill>
                <a:effectLst>
                  <a:innerShdw blurRad="69850" dist="43180" dir="5400000">
                    <a:srgbClr val="000000">
                      <a:alpha val="65000"/>
                    </a:srgbClr>
                  </a:innerShdw>
                </a:effectLst>
              </a:rPr>
              <a:t>Maha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Pengampun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lagi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Maha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Penyayang</a:t>
            </a:r>
            <a:r>
              <a:rPr lang="en-US" sz="3200" b="1" dirty="0">
                <a:ln w="1905"/>
                <a:solidFill>
                  <a:srgbClr val="C00000"/>
                </a:solidFill>
                <a:effectLst>
                  <a:innerShdw blurRad="69850" dist="43180" dir="5400000">
                    <a:srgbClr val="000000">
                      <a:alpha val="65000"/>
                    </a:srgbClr>
                  </a:innerShdw>
                </a:effectLst>
              </a:rPr>
              <a:t>. </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304800" y="167035"/>
            <a:ext cx="8583482" cy="1454412"/>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Sebagaimana firman Allah SWT </a:t>
            </a:r>
          </a:p>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surah Ali-Imran, ayat 31;</a:t>
            </a:r>
          </a:p>
        </p:txBody>
      </p:sp>
      <p:pic>
        <p:nvPicPr>
          <p:cNvPr id="4" name="Picture 3">
            <a:extLst>
              <a:ext uri="{FF2B5EF4-FFF2-40B4-BE49-F238E27FC236}">
                <a16:creationId xmlns:a16="http://schemas.microsoft.com/office/drawing/2014/main" id="{7C569682-4481-4449-A69E-8A2ABFC7C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40" y="1597678"/>
            <a:ext cx="8218120" cy="2822693"/>
          </a:xfrm>
          <a:prstGeom prst="rect">
            <a:avLst/>
          </a:prstGeom>
        </p:spPr>
      </p:pic>
    </p:spTree>
    <p:extLst>
      <p:ext uri="{BB962C8B-B14F-4D97-AF65-F5344CB8AC3E}">
        <p14:creationId xmlns:p14="http://schemas.microsoft.com/office/powerpoint/2010/main" val="172519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7000" r="-17000" b="-5000"/>
          </a:stretch>
        </a:blipFill>
        <a:effectLst/>
      </p:bgPr>
    </p:bg>
    <p:spTree>
      <p:nvGrpSpPr>
        <p:cNvPr id="1" name=""/>
        <p:cNvGrpSpPr/>
        <p:nvPr/>
      </p:nvGrpSpPr>
      <p:grpSpPr>
        <a:xfrm>
          <a:off x="0" y="0"/>
          <a:ext cx="0" cy="0"/>
          <a:chOff x="0" y="0"/>
          <a:chExt cx="0" cy="0"/>
        </a:xfrm>
      </p:grpSpPr>
      <p:sp>
        <p:nvSpPr>
          <p:cNvPr id="2" name="Down Arrow Callout 1"/>
          <p:cNvSpPr/>
          <p:nvPr/>
        </p:nvSpPr>
        <p:spPr>
          <a:xfrm>
            <a:off x="1562100" y="533400"/>
            <a:ext cx="5943600" cy="2286000"/>
          </a:xfrm>
          <a:prstGeom prst="downArrowCallou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Cinta yang hakiki terbina dengan mencintai Allah dan Rasul.</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Snip and Round Single Corner Rectangle 2"/>
          <p:cNvSpPr/>
          <p:nvPr/>
        </p:nvSpPr>
        <p:spPr>
          <a:xfrm flipH="1">
            <a:off x="1066800" y="3048000"/>
            <a:ext cx="6934200" cy="3200400"/>
          </a:xfrm>
          <a:prstGeom prst="snipRoundRect">
            <a:avLst/>
          </a:prstGeom>
          <a:solidFill>
            <a:schemeClr val="accent4">
              <a:lumMod val="5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Ayat ini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menjelaskan bagaimana mendapatkan cinta Allah iaitu dengan mentaati</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perintah-Nya dan mengikuti sunnah Nabi SAW. </a:t>
            </a:r>
          </a:p>
        </p:txBody>
      </p:sp>
    </p:spTree>
    <p:extLst>
      <p:ext uri="{BB962C8B-B14F-4D97-AF65-F5344CB8AC3E}">
        <p14:creationId xmlns:p14="http://schemas.microsoft.com/office/powerpoint/2010/main" val="27080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12420515</TotalTime>
  <Words>1708</Words>
  <Application>Microsoft Office PowerPoint</Application>
  <PresentationFormat>On-screen Show (4:3)</PresentationFormat>
  <Paragraphs>245</Paragraphs>
  <Slides>56</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56</vt:i4>
      </vt:variant>
    </vt:vector>
  </HeadingPairs>
  <TitlesOfParts>
    <vt:vector size="70"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1270</cp:revision>
  <dcterms:created xsi:type="dcterms:W3CDTF">2017-12-24T04:47:57Z</dcterms:created>
  <dcterms:modified xsi:type="dcterms:W3CDTF">2023-10-05T04:59:28Z</dcterms:modified>
</cp:coreProperties>
</file>